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256" r:id="rId2"/>
    <p:sldId id="257" r:id="rId3"/>
    <p:sldId id="268" r:id="rId4"/>
    <p:sldId id="260" r:id="rId5"/>
    <p:sldId id="259" r:id="rId6"/>
    <p:sldId id="258" r:id="rId7"/>
    <p:sldId id="261" r:id="rId8"/>
    <p:sldId id="265" r:id="rId9"/>
    <p:sldId id="264" r:id="rId10"/>
    <p:sldId id="263" r:id="rId11"/>
    <p:sldId id="262" r:id="rId12"/>
    <p:sldId id="266" r:id="rId13"/>
    <p:sldId id="269" r:id="rId14"/>
    <p:sldId id="267" r:id="rId15"/>
    <p:sldId id="271" r:id="rId16"/>
    <p:sldId id="272" r:id="rId17"/>
    <p:sldId id="277" r:id="rId18"/>
    <p:sldId id="278" r:id="rId19"/>
    <p:sldId id="273" r:id="rId20"/>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6" d="100"/>
          <a:sy n="76" d="100"/>
        </p:scale>
        <p:origin x="323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BA7EBD8-DDD9-7B60-3C56-00C0210EF4BA}"/>
              </a:ext>
            </a:extLst>
          </p:cNvPr>
          <p:cNvSpPr>
            <a:spLocks noGrp="1"/>
          </p:cNvSpPr>
          <p:nvPr>
            <p:ph type="hdr" sz="quarter"/>
          </p:nvPr>
        </p:nvSpPr>
        <p:spPr>
          <a:xfrm>
            <a:off x="0" y="0"/>
            <a:ext cx="3170357" cy="480547"/>
          </a:xfrm>
          <a:prstGeom prst="rect">
            <a:avLst/>
          </a:prstGeom>
        </p:spPr>
        <p:txBody>
          <a:bodyPr vert="horz" lIns="93794" tIns="46896" rIns="93794" bIns="46896" rtlCol="0"/>
          <a:lstStyle>
            <a:lvl1pPr algn="l">
              <a:defRPr sz="1200"/>
            </a:lvl1pPr>
          </a:lstStyle>
          <a:p>
            <a:r>
              <a:rPr lang="en-US" sz="1000">
                <a:latin typeface="Arial" panose="020B0604020202020204" pitchFamily="34" charset="0"/>
                <a:cs typeface="Arial" panose="020B0604020202020204" pitchFamily="34" charset="0"/>
              </a:rPr>
              <a:t>Class - A Study Of The Psalms (38)</a:t>
            </a:r>
          </a:p>
        </p:txBody>
      </p:sp>
      <p:sp>
        <p:nvSpPr>
          <p:cNvPr id="3" name="Date Placeholder 2">
            <a:extLst>
              <a:ext uri="{FF2B5EF4-FFF2-40B4-BE49-F238E27FC236}">
                <a16:creationId xmlns:a16="http://schemas.microsoft.com/office/drawing/2014/main" id="{6F4AB23D-DDAB-100C-85DA-9466C887B1A2}"/>
              </a:ext>
            </a:extLst>
          </p:cNvPr>
          <p:cNvSpPr>
            <a:spLocks noGrp="1"/>
          </p:cNvSpPr>
          <p:nvPr>
            <p:ph type="dt" sz="quarter" idx="1"/>
          </p:nvPr>
        </p:nvSpPr>
        <p:spPr>
          <a:xfrm>
            <a:off x="4143210" y="0"/>
            <a:ext cx="3170357" cy="480547"/>
          </a:xfrm>
          <a:prstGeom prst="rect">
            <a:avLst/>
          </a:prstGeom>
        </p:spPr>
        <p:txBody>
          <a:bodyPr vert="horz" lIns="93794" tIns="46896" rIns="93794" bIns="46896" rtlCol="0"/>
          <a:lstStyle>
            <a:lvl1pPr algn="r">
              <a:defRPr sz="1200"/>
            </a:lvl1pPr>
          </a:lstStyle>
          <a:p>
            <a:r>
              <a:rPr lang="en-US" sz="1000">
                <a:latin typeface="Arial" panose="020B0604020202020204" pitchFamily="34" charset="0"/>
                <a:cs typeface="Arial" panose="020B0604020202020204" pitchFamily="34" charset="0"/>
              </a:rPr>
              <a:t>8/28/2022 am class</a:t>
            </a:r>
          </a:p>
        </p:txBody>
      </p:sp>
      <p:sp>
        <p:nvSpPr>
          <p:cNvPr id="4" name="Footer Placeholder 3">
            <a:extLst>
              <a:ext uri="{FF2B5EF4-FFF2-40B4-BE49-F238E27FC236}">
                <a16:creationId xmlns:a16="http://schemas.microsoft.com/office/drawing/2014/main" id="{C5E72D61-4CA2-AFBD-B5D1-8CDE5EEBAD47}"/>
              </a:ext>
            </a:extLst>
          </p:cNvPr>
          <p:cNvSpPr>
            <a:spLocks noGrp="1"/>
          </p:cNvSpPr>
          <p:nvPr>
            <p:ph type="ftr" sz="quarter" idx="2"/>
          </p:nvPr>
        </p:nvSpPr>
        <p:spPr>
          <a:xfrm>
            <a:off x="0" y="9120654"/>
            <a:ext cx="3170357" cy="480547"/>
          </a:xfrm>
          <a:prstGeom prst="rect">
            <a:avLst/>
          </a:prstGeom>
        </p:spPr>
        <p:txBody>
          <a:bodyPr vert="horz" lIns="93794" tIns="46896" rIns="93794" bIns="46896"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FADBFBF-1779-9C37-8BAF-E460C0374952}"/>
              </a:ext>
            </a:extLst>
          </p:cNvPr>
          <p:cNvSpPr>
            <a:spLocks noGrp="1"/>
          </p:cNvSpPr>
          <p:nvPr>
            <p:ph type="sldNum" sz="quarter" idx="3"/>
          </p:nvPr>
        </p:nvSpPr>
        <p:spPr>
          <a:xfrm>
            <a:off x="4143210" y="9120654"/>
            <a:ext cx="3170357" cy="480547"/>
          </a:xfrm>
          <a:prstGeom prst="rect">
            <a:avLst/>
          </a:prstGeom>
        </p:spPr>
        <p:txBody>
          <a:bodyPr vert="horz" lIns="93794" tIns="46896" rIns="93794" bIns="46896" rtlCol="0" anchor="b"/>
          <a:lstStyle>
            <a:lvl1pPr algn="r">
              <a:defRPr sz="1200"/>
            </a:lvl1pPr>
          </a:lstStyle>
          <a:p>
            <a:fld id="{02453809-21F3-45A2-AC7F-689911C94D5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4214705"/>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357" cy="480547"/>
          </a:xfrm>
          <a:prstGeom prst="rect">
            <a:avLst/>
          </a:prstGeom>
        </p:spPr>
        <p:txBody>
          <a:bodyPr vert="horz" lIns="93794" tIns="46896" rIns="93794" bIns="46896" rtlCol="0"/>
          <a:lstStyle>
            <a:lvl1pPr algn="l">
              <a:defRPr sz="1200"/>
            </a:lvl1pPr>
          </a:lstStyle>
          <a:p>
            <a:r>
              <a:rPr lang="en-US"/>
              <a:t>Class - A Study Of The Psalms (38)</a:t>
            </a:r>
          </a:p>
        </p:txBody>
      </p:sp>
      <p:sp>
        <p:nvSpPr>
          <p:cNvPr id="3" name="Date Placeholder 2"/>
          <p:cNvSpPr>
            <a:spLocks noGrp="1"/>
          </p:cNvSpPr>
          <p:nvPr>
            <p:ph type="dt" idx="1"/>
          </p:nvPr>
        </p:nvSpPr>
        <p:spPr>
          <a:xfrm>
            <a:off x="4143210" y="0"/>
            <a:ext cx="3170357" cy="480547"/>
          </a:xfrm>
          <a:prstGeom prst="rect">
            <a:avLst/>
          </a:prstGeom>
        </p:spPr>
        <p:txBody>
          <a:bodyPr vert="horz" lIns="93794" tIns="46896" rIns="93794" bIns="46896" rtlCol="0"/>
          <a:lstStyle>
            <a:lvl1pPr algn="r">
              <a:defRPr sz="1200"/>
            </a:lvl1pPr>
          </a:lstStyle>
          <a:p>
            <a:r>
              <a:rPr lang="en-US"/>
              <a:t>8/28/2022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3794" tIns="46896" rIns="93794" bIns="46896" rtlCol="0" anchor="ctr"/>
          <a:lstStyle/>
          <a:p>
            <a:endParaRPr lang="en-US"/>
          </a:p>
        </p:txBody>
      </p:sp>
      <p:sp>
        <p:nvSpPr>
          <p:cNvPr id="5" name="Notes Placeholder 4"/>
          <p:cNvSpPr>
            <a:spLocks noGrp="1"/>
          </p:cNvSpPr>
          <p:nvPr>
            <p:ph type="body" sz="quarter" idx="3"/>
          </p:nvPr>
        </p:nvSpPr>
        <p:spPr>
          <a:xfrm>
            <a:off x="730867" y="4620395"/>
            <a:ext cx="5853468" cy="3781061"/>
          </a:xfrm>
          <a:prstGeom prst="rect">
            <a:avLst/>
          </a:prstGeom>
        </p:spPr>
        <p:txBody>
          <a:bodyPr vert="horz" lIns="93794" tIns="46896" rIns="93794" bIns="4689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654"/>
            <a:ext cx="3170357" cy="480547"/>
          </a:xfrm>
          <a:prstGeom prst="rect">
            <a:avLst/>
          </a:prstGeom>
        </p:spPr>
        <p:txBody>
          <a:bodyPr vert="horz" lIns="93794" tIns="46896" rIns="93794" bIns="46896"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210" y="9120654"/>
            <a:ext cx="3170357" cy="480547"/>
          </a:xfrm>
          <a:prstGeom prst="rect">
            <a:avLst/>
          </a:prstGeom>
        </p:spPr>
        <p:txBody>
          <a:bodyPr vert="horz" lIns="93794" tIns="46896" rIns="93794" bIns="46896" rtlCol="0" anchor="b"/>
          <a:lstStyle>
            <a:lvl1pPr algn="r">
              <a:defRPr sz="1200"/>
            </a:lvl1pPr>
          </a:lstStyle>
          <a:p>
            <a:fld id="{6C2E7805-67AC-4486-A413-07358995CB1E}" type="slidenum">
              <a:rPr lang="en-US" smtClean="0"/>
              <a:t>‹#›</a:t>
            </a:fld>
            <a:endParaRPr lang="en-US"/>
          </a:p>
        </p:txBody>
      </p:sp>
    </p:spTree>
    <p:extLst>
      <p:ext uri="{BB962C8B-B14F-4D97-AF65-F5344CB8AC3E}">
        <p14:creationId xmlns:p14="http://schemas.microsoft.com/office/powerpoint/2010/main" val="168865902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251843875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2372982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4099128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3873309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421092855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1739186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2055581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130562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3608521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1915145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DA3B020F-2482-408B-8E84-8CC3F371E411}" type="datetimeFigureOut">
              <a:rPr lang="en-US" smtClean="0"/>
              <a:t>9/3/2022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130351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A3B020F-2482-408B-8E84-8CC3F371E411}" type="datetimeFigureOut">
              <a:rPr lang="en-US" smtClean="0"/>
              <a:t>9/3/2022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1594DEF-F080-44A8-9A02-10B651582E54}" type="slidenum">
              <a:rPr lang="en-US" smtClean="0"/>
              <a:t>‹#›</a:t>
            </a:fld>
            <a:endParaRPr lang="en-US"/>
          </a:p>
        </p:txBody>
      </p:sp>
    </p:spTree>
    <p:extLst>
      <p:ext uri="{BB962C8B-B14F-4D97-AF65-F5344CB8AC3E}">
        <p14:creationId xmlns:p14="http://schemas.microsoft.com/office/powerpoint/2010/main" val="34788048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3AB23A96-E5EE-F996-D4EF-A633EF102E57}"/>
              </a:ext>
            </a:extLst>
          </p:cNvPr>
          <p:cNvSpPr>
            <a:spLocks noGrp="1"/>
          </p:cNvSpPr>
          <p:nvPr>
            <p:ph type="subTitle" idx="1"/>
          </p:nvPr>
        </p:nvSpPr>
        <p:spPr>
          <a:xfrm>
            <a:off x="1371600" y="4057650"/>
            <a:ext cx="6400800" cy="707886"/>
          </a:xfrm>
        </p:spPr>
        <p:txBody>
          <a:bodyPr>
            <a:spAutoFit/>
          </a:bodyPr>
          <a:lstStyle/>
          <a:p>
            <a:r>
              <a:rPr lang="en-US" sz="4000" b="1" dirty="0">
                <a:solidFill>
                  <a:schemeClr val="tx1"/>
                </a:solidFill>
              </a:rPr>
              <a:t>August 28, 2022</a:t>
            </a:r>
          </a:p>
        </p:txBody>
      </p:sp>
      <p:sp>
        <p:nvSpPr>
          <p:cNvPr id="2" name="Title 1">
            <a:extLst>
              <a:ext uri="{FF2B5EF4-FFF2-40B4-BE49-F238E27FC236}">
                <a16:creationId xmlns:a16="http://schemas.microsoft.com/office/drawing/2014/main" id="{2DB7804B-8A9F-CE81-972C-474B54BD5420}"/>
              </a:ext>
            </a:extLst>
          </p:cNvPr>
          <p:cNvSpPr>
            <a:spLocks noGrp="1"/>
          </p:cNvSpPr>
          <p:nvPr>
            <p:ph type="ctrTitle"/>
          </p:nvPr>
        </p:nvSpPr>
        <p:spPr>
          <a:xfrm>
            <a:off x="457200" y="1556141"/>
            <a:ext cx="8229600" cy="1369606"/>
          </a:xfrm>
        </p:spPr>
        <p:txBody>
          <a:bodyPr>
            <a:spAutoFit/>
          </a:bodyPr>
          <a:lstStyle/>
          <a:p>
            <a:r>
              <a:rPr lang="en-US" dirty="0">
                <a:solidFill>
                  <a:schemeClr val="bg1"/>
                </a:solidFill>
              </a:rPr>
              <a:t>Psalms 16</a:t>
            </a:r>
            <a:br>
              <a:rPr lang="en-US" dirty="0">
                <a:solidFill>
                  <a:schemeClr val="bg1"/>
                </a:solidFill>
              </a:rPr>
            </a:br>
            <a:r>
              <a:rPr lang="en-US" dirty="0">
                <a:solidFill>
                  <a:schemeClr val="bg1"/>
                </a:solidFill>
              </a:rPr>
              <a:t> Preserved By God</a:t>
            </a:r>
          </a:p>
        </p:txBody>
      </p:sp>
    </p:spTree>
    <p:extLst>
      <p:ext uri="{BB962C8B-B14F-4D97-AF65-F5344CB8AC3E}">
        <p14:creationId xmlns:p14="http://schemas.microsoft.com/office/powerpoint/2010/main" val="33725155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275431" y="77802"/>
            <a:ext cx="8593137" cy="1369606"/>
          </a:xfrm>
        </p:spPr>
        <p:txBody>
          <a:bodyPr>
            <a:spAutoFit/>
          </a:bodyPr>
          <a:lstStyle/>
          <a:p>
            <a:r>
              <a:rPr lang="en-US" b="1" dirty="0">
                <a:solidFill>
                  <a:schemeClr val="tx1"/>
                </a:solidFill>
              </a:rPr>
              <a:t>Present Blessings Due to a Relationship With God (Psalms 16:5-8)</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137160" y="1346200"/>
            <a:ext cx="8869680" cy="5293757"/>
          </a:xfrm>
        </p:spPr>
        <p:txBody>
          <a:bodyPr>
            <a:spAutoFit/>
          </a:bodyPr>
          <a:lstStyle/>
          <a:p>
            <a:pPr marL="0" indent="0">
              <a:spcBef>
                <a:spcPts val="0"/>
              </a:spcBef>
              <a:buNone/>
            </a:pPr>
            <a:r>
              <a:rPr lang="en-US" sz="3200" b="1" dirty="0"/>
              <a:t>My lot is secure.</a:t>
            </a:r>
          </a:p>
          <a:p>
            <a:pPr marL="0" indent="0">
              <a:spcBef>
                <a:spcPts val="0"/>
              </a:spcBef>
              <a:buNone/>
            </a:pPr>
            <a:r>
              <a:rPr lang="en-US" sz="2800" dirty="0"/>
              <a:t>Psalms 16:5, </a:t>
            </a:r>
            <a:r>
              <a:rPr lang="en-US" sz="2800" i="1" dirty="0"/>
              <a:t>“Jehovah is the portion of mine inheritance and of my cup: </a:t>
            </a:r>
            <a:br>
              <a:rPr lang="en-US" sz="2800" i="1" dirty="0"/>
            </a:br>
            <a:r>
              <a:rPr lang="en-US" sz="3200" i="1" u="sng" dirty="0"/>
              <a:t>Thou maintainest my lot</a:t>
            </a:r>
            <a:r>
              <a:rPr lang="en-US" sz="3200" i="1" dirty="0"/>
              <a:t>.”</a:t>
            </a:r>
          </a:p>
          <a:p>
            <a:pPr>
              <a:spcBef>
                <a:spcPts val="0"/>
              </a:spcBef>
            </a:pPr>
            <a:r>
              <a:rPr lang="en-US" sz="3200" dirty="0"/>
              <a:t>This statement alludes to the fact that God has taken care of him through every circumstance.</a:t>
            </a:r>
          </a:p>
          <a:p>
            <a:pPr>
              <a:spcBef>
                <a:spcPts val="0"/>
              </a:spcBef>
            </a:pPr>
            <a:r>
              <a:rPr lang="en-US" sz="3200" dirty="0"/>
              <a:t>Expresses hope and promise.</a:t>
            </a:r>
          </a:p>
          <a:p>
            <a:pPr lvl="1">
              <a:spcBef>
                <a:spcPts val="0"/>
              </a:spcBef>
            </a:pPr>
            <a:r>
              <a:rPr lang="en-US" sz="3000" dirty="0"/>
              <a:t>God will provide for us and keep us secure when we are with Him.</a:t>
            </a:r>
          </a:p>
          <a:p>
            <a:pPr lvl="1">
              <a:spcBef>
                <a:spcPts val="0"/>
              </a:spcBef>
            </a:pPr>
            <a:r>
              <a:rPr lang="en-US" sz="3000" dirty="0"/>
              <a:t>This is not to say that nothing bad will ever happen, for bad things happened to David and happened to Jesus.</a:t>
            </a:r>
          </a:p>
          <a:p>
            <a:pPr lvl="1">
              <a:spcBef>
                <a:spcPts val="0"/>
              </a:spcBef>
            </a:pPr>
            <a:r>
              <a:rPr lang="en-US" sz="3000" dirty="0"/>
              <a:t>God will never forsake us or let us go. cf. Hebrews 13:5</a:t>
            </a:r>
          </a:p>
        </p:txBody>
      </p:sp>
    </p:spTree>
    <p:extLst>
      <p:ext uri="{BB962C8B-B14F-4D97-AF65-F5344CB8AC3E}">
        <p14:creationId xmlns:p14="http://schemas.microsoft.com/office/powerpoint/2010/main" val="362455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312028" y="74941"/>
            <a:ext cx="8522017" cy="1369606"/>
          </a:xfrm>
        </p:spPr>
        <p:txBody>
          <a:bodyPr>
            <a:spAutoFit/>
          </a:bodyPr>
          <a:lstStyle/>
          <a:p>
            <a:r>
              <a:rPr lang="en-US" b="1" dirty="0">
                <a:solidFill>
                  <a:schemeClr val="tx1"/>
                </a:solidFill>
              </a:rPr>
              <a:t>Present Blessings Due to a Relationship With God (Psalms 16:5-8)</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203200" y="1447800"/>
            <a:ext cx="8869680" cy="5201424"/>
          </a:xfrm>
        </p:spPr>
        <p:txBody>
          <a:bodyPr>
            <a:spAutoFit/>
          </a:bodyPr>
          <a:lstStyle/>
          <a:p>
            <a:pPr marL="0" indent="0">
              <a:buNone/>
            </a:pPr>
            <a:r>
              <a:rPr lang="en-US" sz="2800" dirty="0"/>
              <a:t> </a:t>
            </a:r>
            <a:r>
              <a:rPr lang="en-US" sz="3200" b="1" dirty="0"/>
              <a:t>I have a beautiful inheritance.</a:t>
            </a:r>
          </a:p>
          <a:p>
            <a:pPr marL="0" indent="0">
              <a:buNone/>
            </a:pPr>
            <a:r>
              <a:rPr lang="en-US" sz="2800" dirty="0"/>
              <a:t>Psalms 16:6, </a:t>
            </a:r>
            <a:r>
              <a:rPr lang="en-US" sz="2800" i="1" dirty="0"/>
              <a:t>“The lines are fallen unto me in pleasant places; yea, </a:t>
            </a:r>
            <a:r>
              <a:rPr lang="en-US" sz="2800" i="1" u="sng" dirty="0"/>
              <a:t>I have a goodly heritage</a:t>
            </a:r>
            <a:r>
              <a:rPr lang="en-US" sz="2800" i="1" dirty="0"/>
              <a:t>.”</a:t>
            </a:r>
          </a:p>
          <a:p>
            <a:r>
              <a:rPr lang="en-US" sz="2800" dirty="0"/>
              <a:t>David is content with what God has given and gratefully accepts these things. Under the old covenant, earthly Israel received </a:t>
            </a:r>
            <a:br>
              <a:rPr lang="en-US" sz="2800" dirty="0"/>
            </a:br>
            <a:r>
              <a:rPr lang="en-US" sz="2800" i="1" dirty="0"/>
              <a:t>“a pleasant land, a goodly heritage” </a:t>
            </a:r>
            <a:r>
              <a:rPr lang="en-US" sz="2800" dirty="0"/>
              <a:t>on earth </a:t>
            </a:r>
            <a:br>
              <a:rPr lang="en-US" sz="2800" dirty="0"/>
            </a:br>
            <a:r>
              <a:rPr lang="en-US" sz="2800" dirty="0"/>
              <a:t>(Deuteronomy 8:7-9; Jeremiah 3:19)</a:t>
            </a:r>
          </a:p>
          <a:p>
            <a:r>
              <a:rPr lang="en-US" sz="2800" dirty="0"/>
              <a:t>Israel </a:t>
            </a:r>
            <a:r>
              <a:rPr lang="en-US" sz="2800" i="1" dirty="0"/>
              <a:t>“despised the pleasant land” </a:t>
            </a:r>
            <a:r>
              <a:rPr lang="en-US" sz="2800" dirty="0"/>
              <a:t>of their inheritance </a:t>
            </a:r>
            <a:br>
              <a:rPr lang="en-US" sz="2800" dirty="0"/>
            </a:br>
            <a:r>
              <a:rPr lang="en-US" sz="2800" dirty="0"/>
              <a:t>(Psalms 106:24; Numbers 14:1-10)</a:t>
            </a:r>
          </a:p>
          <a:p>
            <a:r>
              <a:rPr lang="en-US" sz="2800" dirty="0"/>
              <a:t>We must always receive what God has given us with thanksgiving. (cf. Luke 12:13-21; 1 Timothy 6:6)</a:t>
            </a:r>
          </a:p>
        </p:txBody>
      </p:sp>
    </p:spTree>
    <p:extLst>
      <p:ext uri="{BB962C8B-B14F-4D97-AF65-F5344CB8AC3E}">
        <p14:creationId xmlns:p14="http://schemas.microsoft.com/office/powerpoint/2010/main" val="39331171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321455" y="74941"/>
            <a:ext cx="8522017" cy="1369606"/>
          </a:xfrm>
        </p:spPr>
        <p:txBody>
          <a:bodyPr>
            <a:spAutoFit/>
          </a:bodyPr>
          <a:lstStyle/>
          <a:p>
            <a:r>
              <a:rPr lang="en-US" b="1" dirty="0">
                <a:solidFill>
                  <a:schemeClr val="tx1"/>
                </a:solidFill>
              </a:rPr>
              <a:t>Present Blessings Due to a Relationship With God (Psalms 16:5-8)</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65988" y="1447800"/>
            <a:ext cx="9006892" cy="5324535"/>
          </a:xfrm>
        </p:spPr>
        <p:txBody>
          <a:bodyPr wrap="square">
            <a:spAutoFit/>
          </a:bodyPr>
          <a:lstStyle/>
          <a:p>
            <a:pPr marL="0" indent="0">
              <a:spcBef>
                <a:spcPts val="0"/>
              </a:spcBef>
              <a:buNone/>
            </a:pPr>
            <a:r>
              <a:rPr lang="en-US" sz="2800" dirty="0"/>
              <a:t> </a:t>
            </a:r>
            <a:r>
              <a:rPr lang="en-US" sz="3200" b="1" dirty="0"/>
              <a:t>The Lord gives counsel.</a:t>
            </a:r>
          </a:p>
          <a:p>
            <a:pPr marL="0" indent="0">
              <a:spcBef>
                <a:spcPts val="0"/>
              </a:spcBef>
              <a:buNone/>
            </a:pPr>
            <a:r>
              <a:rPr lang="en-US" sz="2800" dirty="0"/>
              <a:t>Psalms 16:7, </a:t>
            </a:r>
            <a:r>
              <a:rPr lang="en-US" sz="2800" i="1" dirty="0"/>
              <a:t>“I will bless Jehovah, who hath given me counsel; yea, my heart </a:t>
            </a:r>
            <a:r>
              <a:rPr lang="en-US" sz="2800" i="1" dirty="0" err="1"/>
              <a:t>instructeth</a:t>
            </a:r>
            <a:r>
              <a:rPr lang="en-US" sz="2800" i="1" dirty="0"/>
              <a:t> me in the night seasons.”</a:t>
            </a:r>
          </a:p>
          <a:p>
            <a:pPr>
              <a:spcBef>
                <a:spcPts val="0"/>
              </a:spcBef>
            </a:pPr>
            <a:r>
              <a:rPr lang="en-US" sz="2800" dirty="0"/>
              <a:t>David allowed the Lord to lead him and instruct him.</a:t>
            </a:r>
          </a:p>
          <a:p>
            <a:pPr>
              <a:spcBef>
                <a:spcPts val="0"/>
              </a:spcBef>
            </a:pPr>
            <a:r>
              <a:rPr lang="en-US" sz="2800" dirty="0"/>
              <a:t>Jesus spoke</a:t>
            </a:r>
            <a:r>
              <a:rPr lang="en-US" sz="2800" i="1" dirty="0"/>
              <a:t> “as my Father hath taught me … the truth, which I have heard of God”</a:t>
            </a:r>
            <a:r>
              <a:rPr lang="en-US" sz="2800" dirty="0"/>
              <a:t> (John 8:28, 40, 26; 15:15; </a:t>
            </a:r>
            <a:r>
              <a:rPr lang="en-US" sz="2800" i="1" dirty="0"/>
              <a:t>“my teaching is not mine, but his that sent me,”</a:t>
            </a:r>
            <a:r>
              <a:rPr lang="en-US" sz="2800" dirty="0"/>
              <a:t> John 7:16).</a:t>
            </a:r>
          </a:p>
          <a:p>
            <a:pPr>
              <a:spcBef>
                <a:spcPts val="0"/>
              </a:spcBef>
            </a:pPr>
            <a:r>
              <a:rPr lang="en-US" sz="2800" dirty="0"/>
              <a:t>We are stubborn, mindless fools when we do not pray for God’s wisdom (James 1:5).</a:t>
            </a:r>
          </a:p>
          <a:p>
            <a:pPr>
              <a:spcBef>
                <a:spcPts val="0"/>
              </a:spcBef>
            </a:pPr>
            <a:r>
              <a:rPr lang="en-US" sz="2800" dirty="0"/>
              <a:t>We are to </a:t>
            </a:r>
            <a:r>
              <a:rPr lang="en-US" sz="2800" i="1" dirty="0"/>
              <a:t>“let the word of Christ dwell in you richly”</a:t>
            </a:r>
            <a:r>
              <a:rPr lang="en-US" sz="2800" dirty="0"/>
              <a:t> (Colossians 3:16), abiding within them at all times (1 John 2:14, 24; John 15:7;</a:t>
            </a:r>
            <a:br>
              <a:rPr lang="en-US" sz="2800" dirty="0"/>
            </a:br>
            <a:r>
              <a:rPr lang="en-US" sz="2800" dirty="0"/>
              <a:t>cf. Deuteronomy 11:18-19).</a:t>
            </a:r>
          </a:p>
        </p:txBody>
      </p:sp>
    </p:spTree>
    <p:extLst>
      <p:ext uri="{BB962C8B-B14F-4D97-AF65-F5344CB8AC3E}">
        <p14:creationId xmlns:p14="http://schemas.microsoft.com/office/powerpoint/2010/main" val="3879788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321455" y="74939"/>
            <a:ext cx="8522017" cy="1369606"/>
          </a:xfrm>
        </p:spPr>
        <p:txBody>
          <a:bodyPr>
            <a:spAutoFit/>
          </a:bodyPr>
          <a:lstStyle/>
          <a:p>
            <a:r>
              <a:rPr lang="en-US" b="1" dirty="0">
                <a:solidFill>
                  <a:schemeClr val="tx1"/>
                </a:solidFill>
              </a:rPr>
              <a:t>Present Blessings Due to a Relationship With God (Psalms 16:5-8)</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146638" y="1447800"/>
            <a:ext cx="8869680" cy="2908489"/>
          </a:xfrm>
        </p:spPr>
        <p:txBody>
          <a:bodyPr>
            <a:spAutoFit/>
          </a:bodyPr>
          <a:lstStyle/>
          <a:p>
            <a:pPr marL="0" indent="0">
              <a:buNone/>
            </a:pPr>
            <a:r>
              <a:rPr lang="en-US" sz="2800" b="1" dirty="0"/>
              <a:t> I shall not be shaken.</a:t>
            </a:r>
          </a:p>
          <a:p>
            <a:pPr marL="0" indent="0">
              <a:buNone/>
            </a:pPr>
            <a:r>
              <a:rPr lang="en-US" sz="2800" dirty="0"/>
              <a:t>Psalms 16:8, </a:t>
            </a:r>
            <a:r>
              <a:rPr lang="en-US" sz="2800" i="1" dirty="0"/>
              <a:t>“I have set Jehovah always before me: because he is at my right hand, I shall not be moved.”</a:t>
            </a:r>
          </a:p>
          <a:p>
            <a:r>
              <a:rPr lang="en-US" sz="2800" i="1" dirty="0"/>
              <a:t>“He who does these things shall never be moved”</a:t>
            </a:r>
            <a:r>
              <a:rPr lang="en-US" sz="2800" dirty="0"/>
              <a:t> (Psalms 15:5).</a:t>
            </a:r>
          </a:p>
          <a:p>
            <a:r>
              <a:rPr lang="en-US" sz="2800" dirty="0"/>
              <a:t>Those who trust the Lord will be like a tree firmly planted by the waters (Psalms 1).</a:t>
            </a:r>
          </a:p>
        </p:txBody>
      </p:sp>
    </p:spTree>
    <p:extLst>
      <p:ext uri="{BB962C8B-B14F-4D97-AF65-F5344CB8AC3E}">
        <p14:creationId xmlns:p14="http://schemas.microsoft.com/office/powerpoint/2010/main" val="938058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FC1F8-0470-8FDF-769B-9C1970CE3B01}"/>
              </a:ext>
            </a:extLst>
          </p:cNvPr>
          <p:cNvSpPr>
            <a:spLocks noGrp="1"/>
          </p:cNvSpPr>
          <p:nvPr>
            <p:ph type="title"/>
          </p:nvPr>
        </p:nvSpPr>
        <p:spPr>
          <a:xfrm>
            <a:off x="705438" y="388947"/>
            <a:ext cx="7772400" cy="754053"/>
          </a:xfrm>
        </p:spPr>
        <p:txBody>
          <a:bodyPr>
            <a:spAutoFit/>
          </a:bodyPr>
          <a:lstStyle/>
          <a:p>
            <a:r>
              <a:rPr lang="en-US" b="1" dirty="0">
                <a:solidFill>
                  <a:schemeClr val="tx1"/>
                </a:solidFill>
              </a:rPr>
              <a:t>The Future Hope (Psalms 16:8-11)</a:t>
            </a:r>
          </a:p>
        </p:txBody>
      </p:sp>
      <p:sp>
        <p:nvSpPr>
          <p:cNvPr id="3" name="Content Placeholder 2">
            <a:extLst>
              <a:ext uri="{FF2B5EF4-FFF2-40B4-BE49-F238E27FC236}">
                <a16:creationId xmlns:a16="http://schemas.microsoft.com/office/drawing/2014/main" id="{64FEE253-2D01-B229-BF96-813F45C2C850}"/>
              </a:ext>
            </a:extLst>
          </p:cNvPr>
          <p:cNvSpPr>
            <a:spLocks noGrp="1"/>
          </p:cNvSpPr>
          <p:nvPr>
            <p:ph sz="quarter" idx="1"/>
          </p:nvPr>
        </p:nvSpPr>
        <p:spPr>
          <a:xfrm>
            <a:off x="65988" y="1366520"/>
            <a:ext cx="9012024" cy="5262979"/>
          </a:xfrm>
        </p:spPr>
        <p:txBody>
          <a:bodyPr wrap="square">
            <a:spAutoFit/>
          </a:bodyPr>
          <a:lstStyle/>
          <a:p>
            <a:pPr marL="0" indent="0">
              <a:spcBef>
                <a:spcPts val="0"/>
              </a:spcBef>
              <a:buNone/>
            </a:pPr>
            <a:r>
              <a:rPr lang="en-US" sz="2800" b="1" dirty="0"/>
              <a:t>Resurrection – David speaks of another.</a:t>
            </a:r>
          </a:p>
          <a:p>
            <a:pPr marL="0" indent="0">
              <a:spcBef>
                <a:spcPts val="0"/>
              </a:spcBef>
              <a:buNone/>
            </a:pPr>
            <a:r>
              <a:rPr lang="en-US" sz="2800" dirty="0"/>
              <a:t>Psalms 16:8, </a:t>
            </a:r>
            <a:r>
              <a:rPr lang="en-US" sz="2800" i="1" dirty="0"/>
              <a:t>“I have set Jehovah always before me: because he is at my right hand, I shall not be moved.”</a:t>
            </a:r>
          </a:p>
          <a:p>
            <a:pPr marL="169863" indent="-169863">
              <a:spcBef>
                <a:spcPts val="0"/>
              </a:spcBef>
            </a:pPr>
            <a:r>
              <a:rPr lang="en-US" sz="2800" dirty="0"/>
              <a:t>The Son of God set the Lord always in front of Himself </a:t>
            </a:r>
            <a:r>
              <a:rPr lang="en-US" sz="2800" i="1" dirty="0"/>
              <a:t>(“before my face,”</a:t>
            </a:r>
            <a:r>
              <a:rPr lang="en-US" sz="2800" dirty="0"/>
              <a:t> Acts 2:25), looking only to Him (verse 1) and doing His will always (John 8:29).</a:t>
            </a:r>
          </a:p>
          <a:p>
            <a:pPr marL="169863" indent="-169863">
              <a:spcBef>
                <a:spcPts val="0"/>
              </a:spcBef>
            </a:pPr>
            <a:r>
              <a:rPr lang="en-US" sz="2800" dirty="0"/>
              <a:t>The Father was constantly with Him, at His right hand, to help Him (Isaiah 41:13; Psalms 109:31)</a:t>
            </a:r>
          </a:p>
          <a:p>
            <a:pPr marL="169863" indent="-169863">
              <a:spcBef>
                <a:spcPts val="0"/>
              </a:spcBef>
            </a:pPr>
            <a:r>
              <a:rPr lang="en-US" sz="2800" i="1" dirty="0"/>
              <a:t>“I will look unto the Lord; I will wait for the God of my salvation”</a:t>
            </a:r>
            <a:br>
              <a:rPr lang="en-US" sz="2800" i="1" dirty="0"/>
            </a:br>
            <a:r>
              <a:rPr lang="en-US" sz="2800" dirty="0"/>
              <a:t>(Micah 7:7; Psalms 34:5; 123:1-2; Isaiah 45:22; cf. Hebrews 12:2).</a:t>
            </a:r>
          </a:p>
          <a:p>
            <a:pPr marL="169863" indent="-169863">
              <a:spcBef>
                <a:spcPts val="0"/>
              </a:spcBef>
            </a:pPr>
            <a:r>
              <a:rPr lang="en-US" sz="2800" dirty="0"/>
              <a:t>Not only the Son, but also all those who abide in Him have the promise that they will never be moved.</a:t>
            </a:r>
          </a:p>
        </p:txBody>
      </p:sp>
    </p:spTree>
    <p:extLst>
      <p:ext uri="{BB962C8B-B14F-4D97-AF65-F5344CB8AC3E}">
        <p14:creationId xmlns:p14="http://schemas.microsoft.com/office/powerpoint/2010/main" val="3420726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FC1F8-0470-8FDF-769B-9C1970CE3B01}"/>
              </a:ext>
            </a:extLst>
          </p:cNvPr>
          <p:cNvSpPr>
            <a:spLocks noGrp="1"/>
          </p:cNvSpPr>
          <p:nvPr>
            <p:ph type="title"/>
          </p:nvPr>
        </p:nvSpPr>
        <p:spPr>
          <a:xfrm>
            <a:off x="705438" y="388947"/>
            <a:ext cx="7772400" cy="754053"/>
          </a:xfrm>
        </p:spPr>
        <p:txBody>
          <a:bodyPr>
            <a:spAutoFit/>
          </a:bodyPr>
          <a:lstStyle/>
          <a:p>
            <a:r>
              <a:rPr lang="en-US" b="1" dirty="0">
                <a:solidFill>
                  <a:schemeClr val="tx1"/>
                </a:solidFill>
              </a:rPr>
              <a:t>The Future Hope (Psalms 16:8-11)</a:t>
            </a:r>
          </a:p>
        </p:txBody>
      </p:sp>
      <p:sp>
        <p:nvSpPr>
          <p:cNvPr id="3" name="Content Placeholder 2">
            <a:extLst>
              <a:ext uri="{FF2B5EF4-FFF2-40B4-BE49-F238E27FC236}">
                <a16:creationId xmlns:a16="http://schemas.microsoft.com/office/drawing/2014/main" id="{64FEE253-2D01-B229-BF96-813F45C2C850}"/>
              </a:ext>
            </a:extLst>
          </p:cNvPr>
          <p:cNvSpPr>
            <a:spLocks noGrp="1"/>
          </p:cNvSpPr>
          <p:nvPr>
            <p:ph sz="quarter" idx="1"/>
          </p:nvPr>
        </p:nvSpPr>
        <p:spPr>
          <a:xfrm>
            <a:off x="274320" y="1143000"/>
            <a:ext cx="8595360" cy="5647700"/>
          </a:xfrm>
        </p:spPr>
        <p:txBody>
          <a:bodyPr>
            <a:spAutoFit/>
          </a:bodyPr>
          <a:lstStyle/>
          <a:p>
            <a:pPr marL="0" indent="0">
              <a:buNone/>
            </a:pPr>
            <a:r>
              <a:rPr lang="en-US" sz="2800" b="1" dirty="0"/>
              <a:t>Resurrection – David speaks of another.</a:t>
            </a:r>
          </a:p>
          <a:p>
            <a:pPr marL="0" indent="0">
              <a:buNone/>
            </a:pPr>
            <a:r>
              <a:rPr lang="en-US" sz="2800" dirty="0"/>
              <a:t>Psalms 16:9-10, </a:t>
            </a:r>
            <a:r>
              <a:rPr lang="en-US" sz="2800" i="1" dirty="0"/>
              <a:t>“Therefore my heart is glad, and my glory </a:t>
            </a:r>
            <a:r>
              <a:rPr lang="en-US" sz="2800" i="1" dirty="0" err="1"/>
              <a:t>rejoiceth</a:t>
            </a:r>
            <a:r>
              <a:rPr lang="en-US" sz="2800" i="1" dirty="0"/>
              <a:t>; My flesh also shall dwell in safety. For thou wilt not leave my soul to </a:t>
            </a:r>
            <a:r>
              <a:rPr lang="en-US" sz="2800" i="1" dirty="0" err="1"/>
              <a:t>Sheol</a:t>
            </a:r>
            <a:r>
              <a:rPr lang="en-US" sz="2800" i="1" dirty="0"/>
              <a:t>; neither wilt thou suffer </a:t>
            </a:r>
            <a:r>
              <a:rPr lang="en-US" sz="2800" i="1" u="sng" dirty="0"/>
              <a:t>thy holy one</a:t>
            </a:r>
            <a:r>
              <a:rPr lang="en-US" sz="2800" i="1" dirty="0"/>
              <a:t> to see corruption.”</a:t>
            </a:r>
          </a:p>
          <a:p>
            <a:r>
              <a:rPr lang="en-US" sz="2800" i="1" dirty="0"/>
              <a:t>“… to see corruption” </a:t>
            </a:r>
            <a:r>
              <a:rPr lang="en-US" sz="2800" dirty="0"/>
              <a:t>(the decay of the body after death, </a:t>
            </a:r>
            <a:br>
              <a:rPr lang="en-US" sz="2800" dirty="0"/>
            </a:br>
            <a:r>
              <a:rPr lang="en-US" sz="2800" dirty="0"/>
              <a:t>Psalms 49:9; Job 17:14).</a:t>
            </a:r>
          </a:p>
          <a:p>
            <a:r>
              <a:rPr lang="en-US" sz="2800" dirty="0"/>
              <a:t>Acts 2:24-25, 30 – The psalmist writes of things that could not apply to himself.</a:t>
            </a:r>
          </a:p>
          <a:p>
            <a:r>
              <a:rPr lang="en-US" sz="2800" dirty="0"/>
              <a:t>Paul in Acts 13:35-39 showed that Jesus raised from the dead, fulfilling the prophecy found in Psalms 2 and then quotes a fragment of Psalms 16.</a:t>
            </a:r>
          </a:p>
          <a:p>
            <a:r>
              <a:rPr lang="en-US" sz="2800" dirty="0"/>
              <a:t>Jesus raised from the dead is central to our faith.</a:t>
            </a:r>
          </a:p>
        </p:txBody>
      </p:sp>
    </p:spTree>
    <p:extLst>
      <p:ext uri="{BB962C8B-B14F-4D97-AF65-F5344CB8AC3E}">
        <p14:creationId xmlns:p14="http://schemas.microsoft.com/office/powerpoint/2010/main" val="1849712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FC1F8-0470-8FDF-769B-9C1970CE3B01}"/>
              </a:ext>
            </a:extLst>
          </p:cNvPr>
          <p:cNvSpPr>
            <a:spLocks noGrp="1"/>
          </p:cNvSpPr>
          <p:nvPr>
            <p:ph type="title"/>
          </p:nvPr>
        </p:nvSpPr>
        <p:spPr>
          <a:xfrm>
            <a:off x="696011" y="388947"/>
            <a:ext cx="7772400" cy="754053"/>
          </a:xfrm>
        </p:spPr>
        <p:txBody>
          <a:bodyPr>
            <a:spAutoFit/>
          </a:bodyPr>
          <a:lstStyle/>
          <a:p>
            <a:r>
              <a:rPr lang="en-US" b="1" dirty="0">
                <a:solidFill>
                  <a:schemeClr val="tx1"/>
                </a:solidFill>
              </a:rPr>
              <a:t>The Future Hope (Psalms 16:8-11)</a:t>
            </a:r>
          </a:p>
        </p:txBody>
      </p:sp>
      <p:sp>
        <p:nvSpPr>
          <p:cNvPr id="3" name="Content Placeholder 2">
            <a:extLst>
              <a:ext uri="{FF2B5EF4-FFF2-40B4-BE49-F238E27FC236}">
                <a16:creationId xmlns:a16="http://schemas.microsoft.com/office/drawing/2014/main" id="{64FEE253-2D01-B229-BF96-813F45C2C850}"/>
              </a:ext>
            </a:extLst>
          </p:cNvPr>
          <p:cNvSpPr>
            <a:spLocks noGrp="1"/>
          </p:cNvSpPr>
          <p:nvPr>
            <p:ph sz="quarter" idx="1"/>
          </p:nvPr>
        </p:nvSpPr>
        <p:spPr>
          <a:xfrm>
            <a:off x="65988" y="1281677"/>
            <a:ext cx="9012024" cy="5478423"/>
          </a:xfrm>
        </p:spPr>
        <p:txBody>
          <a:bodyPr wrap="square">
            <a:spAutoFit/>
          </a:bodyPr>
          <a:lstStyle/>
          <a:p>
            <a:pPr marL="0" indent="0">
              <a:spcBef>
                <a:spcPts val="0"/>
              </a:spcBef>
              <a:buNone/>
            </a:pPr>
            <a:r>
              <a:rPr lang="en-US" sz="2800" b="1" dirty="0"/>
              <a:t>Resurrection – hope for us.</a:t>
            </a:r>
          </a:p>
          <a:p>
            <a:pPr marL="0" indent="0">
              <a:spcBef>
                <a:spcPts val="0"/>
              </a:spcBef>
              <a:buNone/>
            </a:pPr>
            <a:r>
              <a:rPr lang="en-US" sz="2500" dirty="0"/>
              <a:t>Psalms 16:11, </a:t>
            </a:r>
            <a:r>
              <a:rPr lang="en-US" sz="2500" i="1" dirty="0"/>
              <a:t>“Thou wilt show me the path of life: in thy presence is fulness of joy; in thy right hand there are pleasures for evermore.”</a:t>
            </a:r>
          </a:p>
          <a:p>
            <a:pPr>
              <a:spcBef>
                <a:spcPts val="0"/>
              </a:spcBef>
            </a:pPr>
            <a:r>
              <a:rPr lang="en-US" sz="2500" u="sng" dirty="0"/>
              <a:t>We shall not be shaken</a:t>
            </a:r>
            <a:r>
              <a:rPr lang="en-US" sz="2500" dirty="0"/>
              <a:t> – is through the resurrection of Jesus. </a:t>
            </a:r>
          </a:p>
          <a:p>
            <a:pPr lvl="1">
              <a:spcBef>
                <a:spcPts val="0"/>
              </a:spcBef>
            </a:pPr>
            <a:r>
              <a:rPr lang="en-US" sz="2500" dirty="0"/>
              <a:t>He is the proof that we will be preserved by God. Just as God preserved and protected Jesus as He promised, so that His body did not see decay or corruption and His soul was not left in Hades, so we also will be preserved by God.</a:t>
            </a:r>
          </a:p>
          <a:p>
            <a:pPr lvl="1">
              <a:spcBef>
                <a:spcPts val="0"/>
              </a:spcBef>
            </a:pPr>
            <a:r>
              <a:rPr lang="en-US" sz="2500" dirty="0"/>
              <a:t>Hebrews 10:35-39 – We are encouraged not to throw away our confidence and to exercise endurance so we may receive what is promised. What has been promised?</a:t>
            </a:r>
          </a:p>
          <a:p>
            <a:pPr lvl="1">
              <a:spcBef>
                <a:spcPts val="0"/>
              </a:spcBef>
            </a:pPr>
            <a:r>
              <a:rPr lang="en-US" sz="2500" dirty="0"/>
              <a:t>While our bodies will decay, our souls will be preserved by God if we will live righteously by faith. God’s fulfilled promises give us confidence.</a:t>
            </a:r>
          </a:p>
        </p:txBody>
      </p:sp>
    </p:spTree>
    <p:extLst>
      <p:ext uri="{BB962C8B-B14F-4D97-AF65-F5344CB8AC3E}">
        <p14:creationId xmlns:p14="http://schemas.microsoft.com/office/powerpoint/2010/main" val="3184009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FC1F8-0470-8FDF-769B-9C1970CE3B01}"/>
              </a:ext>
            </a:extLst>
          </p:cNvPr>
          <p:cNvSpPr>
            <a:spLocks noGrp="1"/>
          </p:cNvSpPr>
          <p:nvPr>
            <p:ph type="title"/>
          </p:nvPr>
        </p:nvSpPr>
        <p:spPr>
          <a:xfrm>
            <a:off x="696011" y="388947"/>
            <a:ext cx="7772400" cy="754053"/>
          </a:xfrm>
        </p:spPr>
        <p:txBody>
          <a:bodyPr>
            <a:spAutoFit/>
          </a:bodyPr>
          <a:lstStyle/>
          <a:p>
            <a:r>
              <a:rPr lang="en-US" b="1" dirty="0">
                <a:solidFill>
                  <a:schemeClr val="tx1"/>
                </a:solidFill>
              </a:rPr>
              <a:t>The Future Hope (Psalms 16:8-11)</a:t>
            </a:r>
          </a:p>
        </p:txBody>
      </p:sp>
      <p:sp>
        <p:nvSpPr>
          <p:cNvPr id="3" name="Content Placeholder 2">
            <a:extLst>
              <a:ext uri="{FF2B5EF4-FFF2-40B4-BE49-F238E27FC236}">
                <a16:creationId xmlns:a16="http://schemas.microsoft.com/office/drawing/2014/main" id="{64FEE253-2D01-B229-BF96-813F45C2C850}"/>
              </a:ext>
            </a:extLst>
          </p:cNvPr>
          <p:cNvSpPr>
            <a:spLocks noGrp="1"/>
          </p:cNvSpPr>
          <p:nvPr>
            <p:ph sz="quarter" idx="1"/>
          </p:nvPr>
        </p:nvSpPr>
        <p:spPr>
          <a:xfrm>
            <a:off x="274320" y="1366520"/>
            <a:ext cx="8595360" cy="5016758"/>
          </a:xfrm>
        </p:spPr>
        <p:txBody>
          <a:bodyPr>
            <a:spAutoFit/>
          </a:bodyPr>
          <a:lstStyle/>
          <a:p>
            <a:pPr marL="0" indent="0">
              <a:buNone/>
            </a:pPr>
            <a:r>
              <a:rPr lang="en-US" sz="2800" b="1" dirty="0"/>
              <a:t>Resurrection–hope for us.</a:t>
            </a:r>
          </a:p>
          <a:p>
            <a:pPr marL="0" indent="0">
              <a:buNone/>
            </a:pPr>
            <a:r>
              <a:rPr lang="en-US" sz="2800" dirty="0"/>
              <a:t>Psalms 16:11, </a:t>
            </a:r>
            <a:r>
              <a:rPr lang="en-US" sz="2800" i="1" dirty="0"/>
              <a:t>“Thou wilt show me the path of life: in thy presence is fulness of joy; in thy right hand there are pleasures for evermore.”</a:t>
            </a:r>
          </a:p>
          <a:p>
            <a:pPr marL="0" indent="0">
              <a:buNone/>
            </a:pPr>
            <a:endParaRPr lang="en-US" sz="2800" dirty="0"/>
          </a:p>
          <a:p>
            <a:pPr marL="0" indent="0">
              <a:buNone/>
            </a:pPr>
            <a:r>
              <a:rPr lang="en-US" sz="2800" dirty="0"/>
              <a:t>“</a:t>
            </a:r>
            <a:r>
              <a:rPr lang="en-US" sz="2800" b="1" dirty="0"/>
              <a:t>The Father has granted the Son</a:t>
            </a:r>
            <a:r>
              <a:rPr lang="en-US" sz="2800" dirty="0"/>
              <a:t> ‘length of days for ever and ever’ (Ps. 21:4) in the path that leads to ‘no death’ (Prov. 12:28); He is ‘alive for evermore’ (Rev. 1:18), reaping fulness of joy and pleasures (Heb. 12:2; Ps. 21:6) for evermore at the right hand of the Father, where he sat down when he was received into heaven after the resurrection (Mark 16:19; 1 Pet. 3:22).”</a:t>
            </a:r>
          </a:p>
          <a:p>
            <a:pPr marL="0" indent="0">
              <a:buNone/>
            </a:pPr>
            <a:r>
              <a:rPr lang="en-US" sz="2000" dirty="0"/>
              <a:t>(Evan and Marie Blackmore, </a:t>
            </a:r>
            <a:r>
              <a:rPr lang="en-US" sz="2000" i="1" dirty="0"/>
              <a:t>Psalms I</a:t>
            </a:r>
            <a:r>
              <a:rPr lang="en-US" sz="2000" dirty="0"/>
              <a:t>, Truth Commentaries, page 219)</a:t>
            </a:r>
          </a:p>
        </p:txBody>
      </p:sp>
    </p:spTree>
    <p:extLst>
      <p:ext uri="{BB962C8B-B14F-4D97-AF65-F5344CB8AC3E}">
        <p14:creationId xmlns:p14="http://schemas.microsoft.com/office/powerpoint/2010/main" val="90130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FC1F8-0470-8FDF-769B-9C1970CE3B01}"/>
              </a:ext>
            </a:extLst>
          </p:cNvPr>
          <p:cNvSpPr>
            <a:spLocks noGrp="1"/>
          </p:cNvSpPr>
          <p:nvPr>
            <p:ph type="title"/>
          </p:nvPr>
        </p:nvSpPr>
        <p:spPr>
          <a:xfrm>
            <a:off x="705438" y="388947"/>
            <a:ext cx="7772400" cy="754053"/>
          </a:xfrm>
        </p:spPr>
        <p:txBody>
          <a:bodyPr>
            <a:spAutoFit/>
          </a:bodyPr>
          <a:lstStyle/>
          <a:p>
            <a:r>
              <a:rPr lang="en-US" b="1" dirty="0">
                <a:solidFill>
                  <a:schemeClr val="tx1"/>
                </a:solidFill>
              </a:rPr>
              <a:t>The Future Hope (Psalms 16:8-11)</a:t>
            </a:r>
          </a:p>
        </p:txBody>
      </p:sp>
      <p:sp>
        <p:nvSpPr>
          <p:cNvPr id="3" name="Content Placeholder 2">
            <a:extLst>
              <a:ext uri="{FF2B5EF4-FFF2-40B4-BE49-F238E27FC236}">
                <a16:creationId xmlns:a16="http://schemas.microsoft.com/office/drawing/2014/main" id="{64FEE253-2D01-B229-BF96-813F45C2C850}"/>
              </a:ext>
            </a:extLst>
          </p:cNvPr>
          <p:cNvSpPr>
            <a:spLocks noGrp="1"/>
          </p:cNvSpPr>
          <p:nvPr>
            <p:ph sz="quarter" idx="1"/>
          </p:nvPr>
        </p:nvSpPr>
        <p:spPr>
          <a:xfrm>
            <a:off x="65988" y="1366520"/>
            <a:ext cx="9012024" cy="4154984"/>
          </a:xfrm>
        </p:spPr>
        <p:txBody>
          <a:bodyPr wrap="square">
            <a:spAutoFit/>
          </a:bodyPr>
          <a:lstStyle/>
          <a:p>
            <a:pPr marL="0" indent="0">
              <a:buNone/>
            </a:pPr>
            <a:r>
              <a:rPr lang="en-US" sz="2800" b="1" dirty="0"/>
              <a:t>Resurrection – hope for us.</a:t>
            </a:r>
          </a:p>
          <a:p>
            <a:pPr marL="0" indent="0">
              <a:buNone/>
            </a:pPr>
            <a:r>
              <a:rPr lang="en-US" sz="2800" dirty="0"/>
              <a:t>Psalms 16:11, </a:t>
            </a:r>
            <a:r>
              <a:rPr lang="en-US" sz="2800" i="1" dirty="0"/>
              <a:t>“Thou wilt show me the path of life: </a:t>
            </a:r>
            <a:r>
              <a:rPr lang="en-US" sz="2800" i="1" u="sng" dirty="0"/>
              <a:t>in thy presence is fulness of joy</a:t>
            </a:r>
            <a:r>
              <a:rPr lang="en-US" sz="2800" i="1" dirty="0"/>
              <a:t>; in thy right hand there are pleasures for evermore.”</a:t>
            </a:r>
          </a:p>
          <a:p>
            <a:pPr marL="0" indent="0">
              <a:buNone/>
            </a:pPr>
            <a:endParaRPr lang="en-US" sz="2800" dirty="0"/>
          </a:p>
          <a:p>
            <a:pPr marL="0" indent="0">
              <a:buNone/>
            </a:pPr>
            <a:r>
              <a:rPr lang="en-US" sz="2800" dirty="0"/>
              <a:t>“</a:t>
            </a:r>
            <a:r>
              <a:rPr lang="en-US" sz="2800" b="1" dirty="0"/>
              <a:t>All those who believe in him and obey him </a:t>
            </a:r>
            <a:r>
              <a:rPr lang="en-US" sz="2800" dirty="0"/>
              <a:t>have eternal life in him (John 3:15-16, 36; 10:28; Rom. 2:7; 6:23; 1 John 2:17) and enter into the joy of their Lord (Matt. 25:21, 23; 1 Pet. 4:13). No one can take that joy away from them (John 16:22).”</a:t>
            </a:r>
          </a:p>
          <a:p>
            <a:pPr marL="0" indent="0">
              <a:buNone/>
            </a:pPr>
            <a:r>
              <a:rPr lang="en-US" sz="2000" dirty="0"/>
              <a:t>(Evan and Marie Blackmore, </a:t>
            </a:r>
            <a:r>
              <a:rPr lang="en-US" sz="2000" i="1" dirty="0"/>
              <a:t>Psalms I</a:t>
            </a:r>
            <a:r>
              <a:rPr lang="en-US" sz="2000" dirty="0"/>
              <a:t>, Truth Commentaries, page 219)</a:t>
            </a:r>
          </a:p>
        </p:txBody>
      </p:sp>
    </p:spTree>
    <p:extLst>
      <p:ext uri="{BB962C8B-B14F-4D97-AF65-F5344CB8AC3E}">
        <p14:creationId xmlns:p14="http://schemas.microsoft.com/office/powerpoint/2010/main" val="40308752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FC1F8-0470-8FDF-769B-9C1970CE3B01}"/>
              </a:ext>
            </a:extLst>
          </p:cNvPr>
          <p:cNvSpPr>
            <a:spLocks noGrp="1"/>
          </p:cNvSpPr>
          <p:nvPr>
            <p:ph type="title"/>
          </p:nvPr>
        </p:nvSpPr>
        <p:spPr>
          <a:xfrm>
            <a:off x="696011" y="388947"/>
            <a:ext cx="7772400" cy="754053"/>
          </a:xfrm>
        </p:spPr>
        <p:txBody>
          <a:bodyPr>
            <a:spAutoFit/>
          </a:bodyPr>
          <a:lstStyle/>
          <a:p>
            <a:r>
              <a:rPr lang="en-US" b="1" dirty="0">
                <a:solidFill>
                  <a:schemeClr val="tx1"/>
                </a:solidFill>
              </a:rPr>
              <a:t>The Future Hope (Psalms 16:8-11)</a:t>
            </a:r>
          </a:p>
        </p:txBody>
      </p:sp>
      <p:sp>
        <p:nvSpPr>
          <p:cNvPr id="3" name="Content Placeholder 2">
            <a:extLst>
              <a:ext uri="{FF2B5EF4-FFF2-40B4-BE49-F238E27FC236}">
                <a16:creationId xmlns:a16="http://schemas.microsoft.com/office/drawing/2014/main" id="{64FEE253-2D01-B229-BF96-813F45C2C850}"/>
              </a:ext>
            </a:extLst>
          </p:cNvPr>
          <p:cNvSpPr>
            <a:spLocks noGrp="1"/>
          </p:cNvSpPr>
          <p:nvPr>
            <p:ph sz="quarter" idx="1"/>
          </p:nvPr>
        </p:nvSpPr>
        <p:spPr>
          <a:xfrm>
            <a:off x="274320" y="1366520"/>
            <a:ext cx="8595360" cy="2908489"/>
          </a:xfrm>
        </p:spPr>
        <p:txBody>
          <a:bodyPr>
            <a:spAutoFit/>
          </a:bodyPr>
          <a:lstStyle/>
          <a:p>
            <a:pPr marL="0" indent="0">
              <a:buNone/>
            </a:pPr>
            <a:r>
              <a:rPr lang="en-US" sz="2800" b="1" dirty="0"/>
              <a:t>Resurrection – hope for us.</a:t>
            </a:r>
          </a:p>
          <a:p>
            <a:r>
              <a:rPr lang="en-US" sz="2800" dirty="0"/>
              <a:t>Let us not waiver or let go of our confidence.</a:t>
            </a:r>
          </a:p>
          <a:p>
            <a:r>
              <a:rPr lang="en-US" sz="2800" dirty="0"/>
              <a:t>Let us always remember the sacrifice Jesus made for us and how His actions prove the hope we have within us.</a:t>
            </a:r>
          </a:p>
          <a:p>
            <a:r>
              <a:rPr lang="en-US" sz="2800" dirty="0"/>
              <a:t>This hope belongs to those who live by faith, obeying the Lord with all our hearts.</a:t>
            </a:r>
          </a:p>
        </p:txBody>
      </p:sp>
    </p:spTree>
    <p:extLst>
      <p:ext uri="{BB962C8B-B14F-4D97-AF65-F5344CB8AC3E}">
        <p14:creationId xmlns:p14="http://schemas.microsoft.com/office/powerpoint/2010/main" val="2240755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804862" y="530235"/>
            <a:ext cx="7991475" cy="754053"/>
          </a:xfrm>
        </p:spPr>
        <p:txBody>
          <a:bodyPr>
            <a:spAutoFit/>
          </a:bodyPr>
          <a:lstStyle/>
          <a:p>
            <a:r>
              <a:rPr lang="en-US" b="1" dirty="0">
                <a:solidFill>
                  <a:schemeClr val="tx1"/>
                </a:solidFill>
              </a:rPr>
              <a:t>Psalms 16 Introduction</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104774" y="1447800"/>
            <a:ext cx="8973237" cy="5262979"/>
          </a:xfrm>
        </p:spPr>
        <p:txBody>
          <a:bodyPr wrap="square">
            <a:spAutoFit/>
          </a:bodyPr>
          <a:lstStyle/>
          <a:p>
            <a:pPr marL="514350" indent="-514350">
              <a:spcBef>
                <a:spcPts val="0"/>
              </a:spcBef>
              <a:buFont typeface="+mj-lt"/>
              <a:buAutoNum type="arabicPeriod"/>
            </a:pPr>
            <a:r>
              <a:rPr lang="en-US" sz="2800" dirty="0"/>
              <a:t>Some scholars believe that the psalm is referring strictly to David and no one else.</a:t>
            </a:r>
          </a:p>
          <a:p>
            <a:pPr marL="514350" indent="-514350">
              <a:spcBef>
                <a:spcPts val="0"/>
              </a:spcBef>
              <a:buFont typeface="+mj-lt"/>
              <a:buAutoNum type="arabicPeriod"/>
            </a:pPr>
            <a:r>
              <a:rPr lang="en-US" sz="2800" dirty="0"/>
              <a:t>Some liberal commentators have a problem with David being a prophet of God (Acts 2:30 ) and cannot accept that David could be speaking of the Messiah to come.</a:t>
            </a:r>
          </a:p>
          <a:p>
            <a:pPr marL="514350" indent="-514350">
              <a:spcBef>
                <a:spcPts val="0"/>
              </a:spcBef>
              <a:buFont typeface="+mj-lt"/>
              <a:buAutoNum type="arabicPeriod"/>
            </a:pPr>
            <a:r>
              <a:rPr lang="en-US" sz="2800" dirty="0"/>
              <a:t>Others contend that this psalm is speaking completely of the Messiah and has no personal references to David at all.</a:t>
            </a:r>
          </a:p>
          <a:p>
            <a:pPr marL="514350" indent="-514350">
              <a:spcBef>
                <a:spcPts val="0"/>
              </a:spcBef>
              <a:buFont typeface="+mj-lt"/>
              <a:buAutoNum type="arabicPeriod"/>
            </a:pPr>
            <a:r>
              <a:rPr lang="en-US" sz="2800" dirty="0"/>
              <a:t>Still others believe that this psalm speaks of both David and the Messiah to come.</a:t>
            </a:r>
          </a:p>
          <a:p>
            <a:pPr marL="788988" lvl="1" indent="-514350">
              <a:spcBef>
                <a:spcPts val="0"/>
              </a:spcBef>
            </a:pPr>
            <a:r>
              <a:rPr lang="en-US" sz="2800" dirty="0"/>
              <a:t>NOTE: The end of this psalm (verses 8-11) specifically describes the resurrection of Christ, and is not applicable to David himself (Acts 2:25-31; 13:35-37).</a:t>
            </a:r>
          </a:p>
        </p:txBody>
      </p:sp>
    </p:spTree>
    <p:extLst>
      <p:ext uri="{BB962C8B-B14F-4D97-AF65-F5344CB8AC3E}">
        <p14:creationId xmlns:p14="http://schemas.microsoft.com/office/powerpoint/2010/main" val="958344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804862" y="530235"/>
            <a:ext cx="7991475" cy="754053"/>
          </a:xfrm>
        </p:spPr>
        <p:txBody>
          <a:bodyPr>
            <a:spAutoFit/>
          </a:bodyPr>
          <a:lstStyle/>
          <a:p>
            <a:r>
              <a:rPr lang="en-US" b="1" dirty="0">
                <a:solidFill>
                  <a:schemeClr val="tx1"/>
                </a:solidFill>
              </a:rPr>
              <a:t>Psalms 16 Introduction</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236753" y="1447800"/>
            <a:ext cx="8691562" cy="4524315"/>
          </a:xfrm>
        </p:spPr>
        <p:txBody>
          <a:bodyPr>
            <a:spAutoFit/>
          </a:bodyPr>
          <a:lstStyle/>
          <a:p>
            <a:pPr>
              <a:buClr>
                <a:schemeClr val="tx1"/>
              </a:buClr>
            </a:pPr>
            <a:r>
              <a:rPr lang="en-US" sz="3200" dirty="0"/>
              <a:t>What did David know?</a:t>
            </a:r>
          </a:p>
          <a:p>
            <a:pPr lvl="1">
              <a:buClr>
                <a:schemeClr val="tx1"/>
              </a:buClr>
            </a:pPr>
            <a:r>
              <a:rPr lang="en-US" sz="3000" dirty="0"/>
              <a:t>He knew that his offspring would reign forever </a:t>
            </a:r>
            <a:br>
              <a:rPr lang="en-US" sz="3000" dirty="0"/>
            </a:br>
            <a:r>
              <a:rPr lang="en-US" sz="3000" dirty="0"/>
              <a:t>(2 Samuel 7:16).</a:t>
            </a:r>
          </a:p>
          <a:p>
            <a:pPr lvl="1">
              <a:buClr>
                <a:schemeClr val="tx1"/>
              </a:buClr>
            </a:pPr>
            <a:r>
              <a:rPr lang="en-US" sz="3000" dirty="0"/>
              <a:t> He knew about the eternal life, eternal kingship, and eternal priesthood of the Messiah.</a:t>
            </a:r>
          </a:p>
          <a:p>
            <a:pPr lvl="2">
              <a:buClr>
                <a:schemeClr val="tx1"/>
              </a:buClr>
            </a:pPr>
            <a:r>
              <a:rPr lang="en-US" sz="2800" dirty="0"/>
              <a:t>Psalms 45:6 and Hebrews 1:8</a:t>
            </a:r>
          </a:p>
          <a:p>
            <a:pPr lvl="2">
              <a:buClr>
                <a:schemeClr val="tx1"/>
              </a:buClr>
            </a:pPr>
            <a:r>
              <a:rPr lang="en-US" sz="2800" dirty="0"/>
              <a:t>Psalms 110:1 and Acts 2:34-35</a:t>
            </a:r>
          </a:p>
          <a:p>
            <a:pPr lvl="2">
              <a:buClr>
                <a:schemeClr val="tx1"/>
              </a:buClr>
            </a:pPr>
            <a:r>
              <a:rPr lang="en-US" sz="2800" dirty="0"/>
              <a:t>Psalms 110:4 and Hebrews 5:6</a:t>
            </a:r>
          </a:p>
          <a:p>
            <a:pPr lvl="2">
              <a:buClr>
                <a:schemeClr val="tx1"/>
              </a:buClr>
            </a:pPr>
            <a:r>
              <a:rPr lang="en-US" sz="2800" dirty="0"/>
              <a:t>Psalms 2:1-9 and </a:t>
            </a:r>
            <a:r>
              <a:rPr lang="en-US" sz="3200" dirty="0"/>
              <a:t>Acts 4:25-26</a:t>
            </a:r>
          </a:p>
        </p:txBody>
      </p:sp>
    </p:spTree>
    <p:extLst>
      <p:ext uri="{BB962C8B-B14F-4D97-AF65-F5344CB8AC3E}">
        <p14:creationId xmlns:p14="http://schemas.microsoft.com/office/powerpoint/2010/main" val="3893538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578614" y="530235"/>
            <a:ext cx="7991475" cy="754053"/>
          </a:xfrm>
        </p:spPr>
        <p:txBody>
          <a:bodyPr>
            <a:spAutoFit/>
          </a:bodyPr>
          <a:lstStyle/>
          <a:p>
            <a:r>
              <a:rPr lang="en-US" b="1" dirty="0">
                <a:solidFill>
                  <a:schemeClr val="tx1"/>
                </a:solidFill>
              </a:rPr>
              <a:t>Relationship to God (Psalms 16:1-4)</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426720" y="1447800"/>
            <a:ext cx="8260080" cy="4391587"/>
          </a:xfrm>
        </p:spPr>
        <p:txBody>
          <a:bodyPr>
            <a:spAutoFit/>
          </a:bodyPr>
          <a:lstStyle/>
          <a:p>
            <a:pPr marL="0" indent="0">
              <a:buNone/>
            </a:pPr>
            <a:r>
              <a:rPr lang="en-US" sz="3200" b="1" dirty="0"/>
              <a:t>Preservation and refuge</a:t>
            </a:r>
          </a:p>
          <a:p>
            <a:pPr marL="0" indent="0">
              <a:buNone/>
            </a:pPr>
            <a:r>
              <a:rPr lang="en-US" dirty="0"/>
              <a:t>Psalms 16:1, </a:t>
            </a:r>
            <a:r>
              <a:rPr lang="en-US" i="1" dirty="0"/>
              <a:t>“Preserve me, O God; for in thee do I take refuge.”</a:t>
            </a:r>
          </a:p>
          <a:p>
            <a:pPr marL="342900" marR="0" lvl="0" indent="-342900">
              <a:lnSpc>
                <a:spcPct val="107000"/>
              </a:lnSpc>
              <a:spcBef>
                <a:spcPts val="0"/>
              </a:spcBef>
              <a:spcAft>
                <a:spcPts val="800"/>
              </a:spcAft>
              <a:buFont typeface="+mj-lt"/>
              <a:buAutoNum type="arabicPeriod"/>
              <a:tabLst>
                <a:tab pos="457200" algn="l"/>
              </a:tabLst>
            </a:pPr>
            <a:r>
              <a:rPr lang="en-US" sz="2800" dirty="0">
                <a:effectLst/>
                <a:ea typeface="Calibri" panose="020F0502020204030204" pitchFamily="34" charset="0"/>
                <a:cs typeface="Times New Roman" panose="02020603050405020304" pitchFamily="18" charset="0"/>
              </a:rPr>
              <a:t>God has the power to preserve those who are His. Therefore, David begins by expressing his desire for God to keep him safe.</a:t>
            </a:r>
          </a:p>
          <a:p>
            <a:pPr marL="342900" marR="0" lvl="0" indent="-342900">
              <a:lnSpc>
                <a:spcPct val="107000"/>
              </a:lnSpc>
              <a:spcBef>
                <a:spcPts val="0"/>
              </a:spcBef>
              <a:spcAft>
                <a:spcPts val="800"/>
              </a:spcAft>
              <a:buFont typeface="+mj-lt"/>
              <a:buAutoNum type="arabicPeriod"/>
              <a:tabLst>
                <a:tab pos="457200" algn="l"/>
              </a:tabLst>
            </a:pPr>
            <a:r>
              <a:rPr lang="en-US" sz="2800" dirty="0">
                <a:effectLst/>
                <a:ea typeface="Calibri" panose="020F0502020204030204" pitchFamily="34" charset="0"/>
                <a:cs typeface="Times New Roman" panose="02020603050405020304" pitchFamily="18" charset="0"/>
              </a:rPr>
              <a:t>The Son of God himself said, </a:t>
            </a:r>
            <a:r>
              <a:rPr lang="en-US" sz="2800" i="1" dirty="0">
                <a:effectLst/>
                <a:ea typeface="Calibri" panose="020F0502020204030204" pitchFamily="34" charset="0"/>
                <a:cs typeface="Times New Roman" panose="02020603050405020304" pitchFamily="18" charset="0"/>
              </a:rPr>
              <a:t>“I will put my trust in him”</a:t>
            </a:r>
            <a:r>
              <a:rPr lang="en-US" sz="2800" dirty="0">
                <a:effectLst/>
                <a:ea typeface="Calibri" panose="020F0502020204030204" pitchFamily="34" charset="0"/>
                <a:cs typeface="Times New Roman" panose="02020603050405020304" pitchFamily="18" charset="0"/>
              </a:rPr>
              <a:t> (Hebrews 2:13; Psalms 18:2); and therefore His Father did indeed preserve Him in the time of His distress </a:t>
            </a:r>
            <a:br>
              <a:rPr lang="en-US" sz="2800" dirty="0">
                <a:effectLst/>
                <a:ea typeface="Calibri" panose="020F0502020204030204" pitchFamily="34" charset="0"/>
                <a:cs typeface="Times New Roman" panose="02020603050405020304" pitchFamily="18" charset="0"/>
              </a:rPr>
            </a:br>
            <a:r>
              <a:rPr lang="en-US" sz="2800" dirty="0">
                <a:effectLst/>
                <a:ea typeface="Calibri" panose="020F0502020204030204" pitchFamily="34" charset="0"/>
                <a:cs typeface="Times New Roman" panose="02020603050405020304" pitchFamily="18" charset="0"/>
              </a:rPr>
              <a:t>(Hebrews 5:7; 13:20; Philippians 2:9).</a:t>
            </a:r>
          </a:p>
        </p:txBody>
      </p:sp>
    </p:spTree>
    <p:extLst>
      <p:ext uri="{BB962C8B-B14F-4D97-AF65-F5344CB8AC3E}">
        <p14:creationId xmlns:p14="http://schemas.microsoft.com/office/powerpoint/2010/main" val="110844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588044" y="530235"/>
            <a:ext cx="7991475" cy="754053"/>
          </a:xfrm>
        </p:spPr>
        <p:txBody>
          <a:bodyPr>
            <a:spAutoFit/>
          </a:bodyPr>
          <a:lstStyle/>
          <a:p>
            <a:r>
              <a:rPr lang="en-US" b="1" dirty="0">
                <a:solidFill>
                  <a:schemeClr val="tx1"/>
                </a:solidFill>
              </a:rPr>
              <a:t>Relationship to God (Psalms 16:1-4)</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382372" y="1447799"/>
            <a:ext cx="8391524" cy="5088573"/>
          </a:xfrm>
        </p:spPr>
        <p:txBody>
          <a:bodyPr>
            <a:spAutoFit/>
          </a:bodyPr>
          <a:lstStyle/>
          <a:p>
            <a:pPr marL="0" indent="0">
              <a:buNone/>
            </a:pPr>
            <a:r>
              <a:rPr lang="en-US" sz="3200" b="1" dirty="0"/>
              <a:t>My Lord</a:t>
            </a:r>
          </a:p>
          <a:p>
            <a:pPr marL="0" indent="0">
              <a:buNone/>
            </a:pPr>
            <a:r>
              <a:rPr lang="en-US" dirty="0"/>
              <a:t> Psalms 16:2, </a:t>
            </a:r>
            <a:r>
              <a:rPr lang="en-US" i="1" dirty="0"/>
              <a:t>“(O my soul), thou hast said unto Jehovah, Thou art my Lord: I have no good beyond thee.”</a:t>
            </a:r>
          </a:p>
          <a:p>
            <a:r>
              <a:rPr lang="en-US" sz="2800" dirty="0"/>
              <a:t>The first </a:t>
            </a:r>
            <a:r>
              <a:rPr lang="en-US" sz="2800" i="1" dirty="0"/>
              <a:t>“Lord”</a:t>
            </a:r>
            <a:r>
              <a:rPr lang="en-US" sz="2800" dirty="0"/>
              <a:t> (KJV) in verse 2 is the name Jehovah or YHWH in the Hebrew.</a:t>
            </a:r>
          </a:p>
          <a:p>
            <a:pPr lvl="1"/>
            <a:r>
              <a:rPr lang="en-US" sz="2800" dirty="0"/>
              <a:t>David said of God, “You are my </a:t>
            </a:r>
            <a:r>
              <a:rPr lang="en-US" sz="2800" i="1" dirty="0" err="1"/>
              <a:t>adonai</a:t>
            </a:r>
            <a:r>
              <a:rPr lang="en-US" sz="2800" i="1" dirty="0"/>
              <a:t>.” </a:t>
            </a:r>
            <a:r>
              <a:rPr lang="en-US" sz="2800" dirty="0"/>
              <a:t>This Hebrew word means “master.”</a:t>
            </a:r>
          </a:p>
          <a:p>
            <a:pPr lvl="1"/>
            <a:r>
              <a:rPr lang="en-US" sz="2800" dirty="0"/>
              <a:t>Even the Son of God subjected Himself to the Father as His Lord and Master, in perfect obedience (John 6:38; 15:10; Hebrews 5:8; Philippians 2:8; Matthew 26:39, 42); and we are to do the same (Hebrews 12:9; James 4:10).</a:t>
            </a:r>
          </a:p>
        </p:txBody>
      </p:sp>
    </p:spTree>
    <p:extLst>
      <p:ext uri="{BB962C8B-B14F-4D97-AF65-F5344CB8AC3E}">
        <p14:creationId xmlns:p14="http://schemas.microsoft.com/office/powerpoint/2010/main" val="1697635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597468" y="530235"/>
            <a:ext cx="7991475" cy="754053"/>
          </a:xfrm>
        </p:spPr>
        <p:txBody>
          <a:bodyPr>
            <a:spAutoFit/>
          </a:bodyPr>
          <a:lstStyle/>
          <a:p>
            <a:r>
              <a:rPr lang="en-US" b="1" dirty="0">
                <a:solidFill>
                  <a:schemeClr val="tx1"/>
                </a:solidFill>
              </a:rPr>
              <a:t>Relationship to God (Psalms 16:1-4)</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146638" y="1447800"/>
            <a:ext cx="8869680" cy="3862596"/>
          </a:xfrm>
        </p:spPr>
        <p:txBody>
          <a:bodyPr>
            <a:spAutoFit/>
          </a:bodyPr>
          <a:lstStyle/>
          <a:p>
            <a:pPr marL="0" indent="0">
              <a:buNone/>
            </a:pPr>
            <a:r>
              <a:rPr lang="en-US" sz="3200" b="1" dirty="0"/>
              <a:t>Goodness from God</a:t>
            </a:r>
          </a:p>
          <a:p>
            <a:pPr marL="0" indent="0">
              <a:buNone/>
            </a:pPr>
            <a:r>
              <a:rPr lang="en-US" dirty="0"/>
              <a:t>Psalms 16:2, </a:t>
            </a:r>
            <a:r>
              <a:rPr lang="en-US" i="1" dirty="0"/>
              <a:t>“(O my soul), thou hast said unto Jehovah, Thou art my Lord: I have no good beyond thee.”</a:t>
            </a:r>
          </a:p>
          <a:p>
            <a:pPr marL="0" indent="0">
              <a:buNone/>
            </a:pPr>
            <a:r>
              <a:rPr lang="en-US" dirty="0"/>
              <a:t>Psalms 16:2, </a:t>
            </a:r>
            <a:r>
              <a:rPr lang="en-US" i="1" dirty="0"/>
              <a:t>“You are my Lord, My goodness is nothing apart from You.” NKJV</a:t>
            </a:r>
          </a:p>
          <a:p>
            <a:pPr marL="0" indent="0">
              <a:buNone/>
            </a:pPr>
            <a:endParaRPr lang="en-US" i="1" dirty="0"/>
          </a:p>
          <a:p>
            <a:r>
              <a:rPr lang="en-US" dirty="0"/>
              <a:t> </a:t>
            </a:r>
            <a:r>
              <a:rPr lang="en-US" sz="2800" dirty="0"/>
              <a:t>God is the source of all goodness (James 1:17; Matthew 19:17).</a:t>
            </a:r>
          </a:p>
          <a:p>
            <a:r>
              <a:rPr lang="en-US" sz="2800" dirty="0"/>
              <a:t>NOTE: This verse eliminates in my mind the possibility that these first seven verses are referring to Christ.</a:t>
            </a:r>
          </a:p>
        </p:txBody>
      </p:sp>
    </p:spTree>
    <p:extLst>
      <p:ext uri="{BB962C8B-B14F-4D97-AF65-F5344CB8AC3E}">
        <p14:creationId xmlns:p14="http://schemas.microsoft.com/office/powerpoint/2010/main" val="1886024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588041" y="530235"/>
            <a:ext cx="7991475" cy="754053"/>
          </a:xfrm>
        </p:spPr>
        <p:txBody>
          <a:bodyPr>
            <a:spAutoFit/>
          </a:bodyPr>
          <a:lstStyle/>
          <a:p>
            <a:r>
              <a:rPr lang="en-US" b="1" dirty="0">
                <a:solidFill>
                  <a:schemeClr val="tx1"/>
                </a:solidFill>
              </a:rPr>
              <a:t>Relationship to God (Psalms 16:1-4)</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146638" y="1447800"/>
            <a:ext cx="8869680" cy="3559949"/>
          </a:xfrm>
        </p:spPr>
        <p:txBody>
          <a:bodyPr>
            <a:spAutoFit/>
          </a:bodyPr>
          <a:lstStyle/>
          <a:p>
            <a:pPr marL="0" indent="0">
              <a:buNone/>
            </a:pPr>
            <a:r>
              <a:rPr lang="en-US" sz="2800" b="1" dirty="0"/>
              <a:t>The Effects of a Relationship With God</a:t>
            </a:r>
          </a:p>
          <a:p>
            <a:pPr marL="0" indent="0">
              <a:buNone/>
            </a:pPr>
            <a:r>
              <a:rPr lang="en-US" sz="3200" dirty="0"/>
              <a:t>Psalms 16:3, </a:t>
            </a:r>
            <a:r>
              <a:rPr lang="en-US" sz="3200" i="1" dirty="0"/>
              <a:t>“As for the saints that are in the earth, they are the excellent in whom is all my delight.”</a:t>
            </a:r>
          </a:p>
          <a:p>
            <a:r>
              <a:rPr lang="en-US" sz="3200" dirty="0"/>
              <a:t>First, we see that those who are the holy ones of God are the excellent ones in the earth.</a:t>
            </a:r>
          </a:p>
          <a:p>
            <a:pPr lvl="1"/>
            <a:r>
              <a:rPr lang="en-US" sz="2800" dirty="0"/>
              <a:t>What joy there is in having fellowship with those who have a common goal and common love for God. (cf. 2 Peter 1:1)</a:t>
            </a:r>
          </a:p>
        </p:txBody>
      </p:sp>
    </p:spTree>
    <p:extLst>
      <p:ext uri="{BB962C8B-B14F-4D97-AF65-F5344CB8AC3E}">
        <p14:creationId xmlns:p14="http://schemas.microsoft.com/office/powerpoint/2010/main" val="3140037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597468" y="530235"/>
            <a:ext cx="7991475" cy="754053"/>
          </a:xfrm>
        </p:spPr>
        <p:txBody>
          <a:bodyPr>
            <a:spAutoFit/>
          </a:bodyPr>
          <a:lstStyle/>
          <a:p>
            <a:r>
              <a:rPr lang="en-US" b="1" dirty="0">
                <a:solidFill>
                  <a:schemeClr val="tx1"/>
                </a:solidFill>
              </a:rPr>
              <a:t>Relationship to God (Psalms 16:1-4)</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91440" y="1198880"/>
            <a:ext cx="8961120" cy="5293757"/>
          </a:xfrm>
        </p:spPr>
        <p:txBody>
          <a:bodyPr>
            <a:spAutoFit/>
          </a:bodyPr>
          <a:lstStyle/>
          <a:p>
            <a:pPr marL="0" indent="0">
              <a:spcBef>
                <a:spcPts val="0"/>
              </a:spcBef>
              <a:buNone/>
            </a:pPr>
            <a:r>
              <a:rPr lang="en-US" sz="2800" b="1" dirty="0"/>
              <a:t>The Effects of a Relationship With God</a:t>
            </a:r>
          </a:p>
          <a:p>
            <a:pPr marL="0" indent="0">
              <a:spcBef>
                <a:spcPts val="0"/>
              </a:spcBef>
              <a:buNone/>
            </a:pPr>
            <a:r>
              <a:rPr lang="en-US" dirty="0"/>
              <a:t>Psalms 16:4, </a:t>
            </a:r>
            <a:r>
              <a:rPr lang="en-US" i="1" dirty="0"/>
              <a:t>“Their sorrows shall be multiplied that give gifts for another (god): their drink-offerings of blood will I not offer, nor take their names upon my lips.”</a:t>
            </a:r>
          </a:p>
          <a:p>
            <a:pPr>
              <a:spcBef>
                <a:spcPts val="0"/>
              </a:spcBef>
            </a:pPr>
            <a:r>
              <a:rPr lang="en-US" dirty="0"/>
              <a:t>Second, David also expresses a sorrow for those who run after other gods.</a:t>
            </a:r>
          </a:p>
          <a:p>
            <a:pPr lvl="1">
              <a:spcBef>
                <a:spcPts val="0"/>
              </a:spcBef>
            </a:pPr>
            <a:r>
              <a:rPr lang="en-US" sz="2600" dirty="0"/>
              <a:t>The very mention of the name of any other god than the true God was solemnly forbidden by the law of Moses. (Exodus 23:13;</a:t>
            </a:r>
            <a:br>
              <a:rPr lang="en-US" sz="2600" dirty="0"/>
            </a:br>
            <a:r>
              <a:rPr lang="en-US" sz="2600" dirty="0"/>
              <a:t>cf. Ephesians 5:3)</a:t>
            </a:r>
          </a:p>
          <a:p>
            <a:pPr lvl="1">
              <a:spcBef>
                <a:spcPts val="0"/>
              </a:spcBef>
            </a:pPr>
            <a:r>
              <a:rPr lang="en-US" sz="2600" dirty="0"/>
              <a:t>These pursuits only perpetuate our sorrows. Psalms 16:4; Isaiah 48:5</a:t>
            </a:r>
          </a:p>
          <a:p>
            <a:pPr lvl="1">
              <a:spcBef>
                <a:spcPts val="0"/>
              </a:spcBef>
            </a:pPr>
            <a:r>
              <a:rPr lang="en-US" sz="2600" dirty="0"/>
              <a:t>All those who pursue another god will ultimately receive </a:t>
            </a:r>
            <a:r>
              <a:rPr lang="en-US" sz="2600" i="1" dirty="0"/>
              <a:t>“many sorrows”</a:t>
            </a:r>
            <a:r>
              <a:rPr lang="en-US" sz="2600" dirty="0"/>
              <a:t> (Psalms 32:10; cf. 1 Timothy 6:10). </a:t>
            </a:r>
            <a:r>
              <a:rPr lang="en-US" sz="2600" i="1" dirty="0"/>
              <a:t>“ Woe unto the wicked! (it shall be) ill (with him); for what his hands have done shall be done unto him.”</a:t>
            </a:r>
            <a:r>
              <a:rPr lang="en-US" sz="2600" dirty="0"/>
              <a:t> </a:t>
            </a:r>
            <a:br>
              <a:rPr lang="en-US" sz="2600" dirty="0"/>
            </a:br>
            <a:r>
              <a:rPr lang="en-US" sz="2600" dirty="0"/>
              <a:t>(Isaiah 3:11).</a:t>
            </a:r>
          </a:p>
        </p:txBody>
      </p:sp>
    </p:spTree>
    <p:extLst>
      <p:ext uri="{BB962C8B-B14F-4D97-AF65-F5344CB8AC3E}">
        <p14:creationId xmlns:p14="http://schemas.microsoft.com/office/powerpoint/2010/main" val="73929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9CC02-133D-D3E0-6598-C615B543E9FA}"/>
              </a:ext>
            </a:extLst>
          </p:cNvPr>
          <p:cNvSpPr>
            <a:spLocks noGrp="1"/>
          </p:cNvSpPr>
          <p:nvPr>
            <p:ph type="title"/>
          </p:nvPr>
        </p:nvSpPr>
        <p:spPr>
          <a:xfrm>
            <a:off x="184346" y="77140"/>
            <a:ext cx="8798560" cy="1369606"/>
          </a:xfrm>
        </p:spPr>
        <p:txBody>
          <a:bodyPr>
            <a:spAutoFit/>
          </a:bodyPr>
          <a:lstStyle/>
          <a:p>
            <a:r>
              <a:rPr lang="en-US" b="1" dirty="0">
                <a:solidFill>
                  <a:schemeClr val="tx1"/>
                </a:solidFill>
              </a:rPr>
              <a:t>Present Blessings Due to a Relationship With God (Psalms 16:5-8)</a:t>
            </a:r>
          </a:p>
        </p:txBody>
      </p:sp>
      <p:sp>
        <p:nvSpPr>
          <p:cNvPr id="3" name="Content Placeholder 2">
            <a:extLst>
              <a:ext uri="{FF2B5EF4-FFF2-40B4-BE49-F238E27FC236}">
                <a16:creationId xmlns:a16="http://schemas.microsoft.com/office/drawing/2014/main" id="{2E074F49-4419-1A89-D910-9EECA208D001}"/>
              </a:ext>
            </a:extLst>
          </p:cNvPr>
          <p:cNvSpPr>
            <a:spLocks noGrp="1"/>
          </p:cNvSpPr>
          <p:nvPr>
            <p:ph sz="quarter" idx="1"/>
          </p:nvPr>
        </p:nvSpPr>
        <p:spPr>
          <a:xfrm>
            <a:off x="65988" y="1314768"/>
            <a:ext cx="9006892" cy="5539978"/>
          </a:xfrm>
        </p:spPr>
        <p:txBody>
          <a:bodyPr wrap="square">
            <a:spAutoFit/>
          </a:bodyPr>
          <a:lstStyle/>
          <a:p>
            <a:pPr marL="0" indent="0">
              <a:spcBef>
                <a:spcPts val="0"/>
              </a:spcBef>
              <a:buNone/>
            </a:pPr>
            <a:r>
              <a:rPr lang="en-US" sz="3200" b="1" dirty="0"/>
              <a:t>Assigned me my portion and my cup.</a:t>
            </a:r>
          </a:p>
          <a:p>
            <a:pPr marL="0" indent="0">
              <a:spcBef>
                <a:spcPts val="0"/>
              </a:spcBef>
              <a:buNone/>
            </a:pPr>
            <a:r>
              <a:rPr lang="en-US" sz="2800" dirty="0"/>
              <a:t>Psalms 16:5, </a:t>
            </a:r>
            <a:r>
              <a:rPr lang="en-US" sz="2800" i="1" dirty="0"/>
              <a:t>“Jehovah is the portion of </a:t>
            </a:r>
            <a:r>
              <a:rPr lang="en-US" sz="2800" i="1" u="sng" dirty="0"/>
              <a:t>mine inheritance and of my cup</a:t>
            </a:r>
            <a:r>
              <a:rPr lang="en-US" sz="2800" i="1" dirty="0"/>
              <a:t>: Thou </a:t>
            </a:r>
            <a:r>
              <a:rPr lang="en-US" sz="2800" i="1" dirty="0" err="1"/>
              <a:t>maintainest</a:t>
            </a:r>
            <a:r>
              <a:rPr lang="en-US" sz="2800" i="1" dirty="0"/>
              <a:t> my lot.”</a:t>
            </a:r>
          </a:p>
          <a:p>
            <a:pPr>
              <a:spcBef>
                <a:spcPts val="0"/>
              </a:spcBef>
            </a:pPr>
            <a:r>
              <a:rPr lang="en-US" sz="2800" dirty="0"/>
              <a:t>One’s portion can either refer to one’s land or to one’s food. Since this sentence is tied to the cup, it is likely referring to the portion of food that is given by God. Psalms 11:6</a:t>
            </a:r>
          </a:p>
          <a:p>
            <a:pPr lvl="1">
              <a:spcBef>
                <a:spcPts val="0"/>
              </a:spcBef>
            </a:pPr>
            <a:r>
              <a:rPr lang="en-US" sz="2600" dirty="0"/>
              <a:t> David writes that God has taken care of him when it comes to food and drink.</a:t>
            </a:r>
          </a:p>
          <a:p>
            <a:pPr lvl="1">
              <a:spcBef>
                <a:spcPts val="0"/>
              </a:spcBef>
            </a:pPr>
            <a:r>
              <a:rPr lang="en-US" sz="2600" dirty="0"/>
              <a:t>Our greatest concern is usually </a:t>
            </a:r>
            <a:r>
              <a:rPr lang="en-US" sz="2600" b="1" dirty="0"/>
              <a:t>what</a:t>
            </a:r>
            <a:r>
              <a:rPr lang="en-US" sz="2600" dirty="0"/>
              <a:t> we will eat, not </a:t>
            </a:r>
            <a:r>
              <a:rPr lang="en-US" sz="2600" b="1" dirty="0"/>
              <a:t>if</a:t>
            </a:r>
            <a:r>
              <a:rPr lang="en-US" sz="2600" dirty="0"/>
              <a:t> we will eat. We must remember that God has given us such blessings today and give thanks. cf. Matthew 6:25-33;</a:t>
            </a:r>
            <a:br>
              <a:rPr lang="en-US" sz="2600" dirty="0"/>
            </a:br>
            <a:r>
              <a:rPr lang="en-US" sz="2600" dirty="0"/>
              <a:t>Psalms 37:25, </a:t>
            </a:r>
            <a:r>
              <a:rPr lang="en-US" sz="2600" i="1" dirty="0"/>
              <a:t>“I have been young, and now am old; yet have I not seen the righteous forsaken, nor his seed begging bread.”</a:t>
            </a:r>
          </a:p>
        </p:txBody>
      </p:sp>
    </p:spTree>
    <p:extLst>
      <p:ext uri="{BB962C8B-B14F-4D97-AF65-F5344CB8AC3E}">
        <p14:creationId xmlns:p14="http://schemas.microsoft.com/office/powerpoint/2010/main" val="4852694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1730</TotalTime>
  <Words>2194</Words>
  <Application>Microsoft Office PowerPoint</Application>
  <PresentationFormat>On-screen Show (4:3)</PresentationFormat>
  <Paragraphs>116</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Franklin Gothic Book</vt:lpstr>
      <vt:lpstr>Perpetua</vt:lpstr>
      <vt:lpstr>Tahoma</vt:lpstr>
      <vt:lpstr>Wingdings 2</vt:lpstr>
      <vt:lpstr>Theme10</vt:lpstr>
      <vt:lpstr>Psalms 16  Preserved By God</vt:lpstr>
      <vt:lpstr>Psalms 16 Introduction</vt:lpstr>
      <vt:lpstr>Psalms 16 Introduction</vt:lpstr>
      <vt:lpstr>Relationship to God (Psalms 16:1-4)</vt:lpstr>
      <vt:lpstr>Relationship to God (Psalms 16:1-4)</vt:lpstr>
      <vt:lpstr>Relationship to God (Psalms 16:1-4)</vt:lpstr>
      <vt:lpstr>Relationship to God (Psalms 16:1-4)</vt:lpstr>
      <vt:lpstr>Relationship to God (Psalms 16:1-4)</vt:lpstr>
      <vt:lpstr>Present Blessings Due to a Relationship With God (Psalms 16:5-8)</vt:lpstr>
      <vt:lpstr>Present Blessings Due to a Relationship With God (Psalms 16:5-8)</vt:lpstr>
      <vt:lpstr>Present Blessings Due to a Relationship With God (Psalms 16:5-8)</vt:lpstr>
      <vt:lpstr>Present Blessings Due to a Relationship With God (Psalms 16:5-8)</vt:lpstr>
      <vt:lpstr>Present Blessings Due to a Relationship With God (Psalms 16:5-8)</vt:lpstr>
      <vt:lpstr>The Future Hope (Psalms 16:8-11)</vt:lpstr>
      <vt:lpstr>The Future Hope (Psalms 16:8-11)</vt:lpstr>
      <vt:lpstr>The Future Hope (Psalms 16:8-11)</vt:lpstr>
      <vt:lpstr>The Future Hope (Psalms 16:8-11)</vt:lpstr>
      <vt:lpstr>The Future Hope (Psalms 16:8-11)</vt:lpstr>
      <vt:lpstr>The Future Hope (Psalms 16:8-11)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 16  Preserved By God</dc:title>
  <dc:creator>mgalloway2715@gmail.com</dc:creator>
  <cp:lastModifiedBy>Richard Lidh</cp:lastModifiedBy>
  <cp:revision>24</cp:revision>
  <cp:lastPrinted>2022-09-03T16:28:44Z</cp:lastPrinted>
  <dcterms:created xsi:type="dcterms:W3CDTF">2022-08-07T13:13:08Z</dcterms:created>
  <dcterms:modified xsi:type="dcterms:W3CDTF">2022-09-03T16:29:04Z</dcterms:modified>
</cp:coreProperties>
</file>